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7"/>
  </p:notesMasterIdLst>
  <p:sldIdLst>
    <p:sldId id="287" r:id="rId2"/>
    <p:sldId id="257" r:id="rId3"/>
    <p:sldId id="259" r:id="rId4"/>
    <p:sldId id="270" r:id="rId5"/>
    <p:sldId id="269" r:id="rId6"/>
    <p:sldId id="288" r:id="rId7"/>
    <p:sldId id="282" r:id="rId8"/>
    <p:sldId id="283" r:id="rId9"/>
    <p:sldId id="284" r:id="rId10"/>
    <p:sldId id="285" r:id="rId11"/>
    <p:sldId id="262" r:id="rId12"/>
    <p:sldId id="286" r:id="rId13"/>
    <p:sldId id="278" r:id="rId14"/>
    <p:sldId id="279"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9/6/2019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11</a:t>
            </a:fld>
            <a:endParaRPr lang="en-US"/>
          </a:p>
        </p:txBody>
      </p:sp>
    </p:spTree>
    <p:extLst>
      <p:ext uri="{BB962C8B-B14F-4D97-AF65-F5344CB8AC3E}">
        <p14:creationId xmlns:p14="http://schemas.microsoft.com/office/powerpoint/2010/main" val="115512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12</a:t>
            </a:fld>
            <a:endParaRPr lang="en-US"/>
          </a:p>
        </p:txBody>
      </p:sp>
    </p:spTree>
    <p:extLst>
      <p:ext uri="{BB962C8B-B14F-4D97-AF65-F5344CB8AC3E}">
        <p14:creationId xmlns:p14="http://schemas.microsoft.com/office/powerpoint/2010/main" val="902119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9/6/2019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9/6/2019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9/6/2019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9/6/2019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9/6/2019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9/6/2019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9/6/2019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9/6/2019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ideo" Target="https://www.youtube.com/embed/b7orLTpm6t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3.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2.png"/><Relationship Id="rId9" Type="http://schemas.microsoft.com/office/2007/relationships/hdphoto" Target="../media/hdphoto2.wdp"/><Relationship Id="rId1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ideo" Target="https://www.youtube.com/embed/wvJ64NYke1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7orLTpm6tk"/>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32426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6" name="TextBox 5">
            <a:extLst>
              <a:ext uri="{FF2B5EF4-FFF2-40B4-BE49-F238E27FC236}">
                <a16:creationId xmlns:a16="http://schemas.microsoft.com/office/drawing/2014/main" id="{41A73901-6988-4A2F-B527-864AB7A32E57}"/>
              </a:ext>
            </a:extLst>
          </p:cNvPr>
          <p:cNvSpPr txBox="1"/>
          <p:nvPr/>
        </p:nvSpPr>
        <p:spPr>
          <a:xfrm>
            <a:off x="496547" y="346339"/>
            <a:ext cx="5235597" cy="584775"/>
          </a:xfrm>
          <a:prstGeom prst="rect">
            <a:avLst/>
          </a:prstGeom>
          <a:noFill/>
        </p:spPr>
        <p:txBody>
          <a:bodyPr wrap="square" rtlCol="0">
            <a:spAutoFit/>
          </a:bodyPr>
          <a:lstStyle/>
          <a:p>
            <a:r>
              <a:rPr lang="en-US" sz="3200" dirty="0"/>
              <a:t>What we </a:t>
            </a:r>
            <a:r>
              <a:rPr lang="en-US" sz="3200" dirty="0" smtClean="0"/>
              <a:t>actually </a:t>
            </a:r>
            <a:r>
              <a:rPr lang="en-US" sz="3200" i="1" dirty="0" smtClean="0"/>
              <a:t>want</a:t>
            </a:r>
            <a:r>
              <a:rPr lang="en-US" sz="3200" dirty="0"/>
              <a:t>…</a:t>
            </a:r>
          </a:p>
        </p:txBody>
      </p:sp>
      <p:sp>
        <p:nvSpPr>
          <p:cNvPr id="7" name="TextBox 6">
            <a:extLst>
              <a:ext uri="{FF2B5EF4-FFF2-40B4-BE49-F238E27FC236}">
                <a16:creationId xmlns:a16="http://schemas.microsoft.com/office/drawing/2014/main" id="{ADA4A1E0-51C5-410B-AC5E-A0C49A44F1D6}"/>
              </a:ext>
            </a:extLst>
          </p:cNvPr>
          <p:cNvSpPr txBox="1"/>
          <p:nvPr/>
        </p:nvSpPr>
        <p:spPr>
          <a:xfrm>
            <a:off x="394946" y="1137665"/>
            <a:ext cx="523559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bunker that is heated for winter tests</a:t>
            </a:r>
          </a:p>
          <a:p>
            <a:endParaRPr lang="en-US" dirty="0"/>
          </a:p>
          <a:p>
            <a:pPr marL="285750" indent="-285750">
              <a:buFont typeface="Arial" panose="020B0604020202020204" pitchFamily="34" charset="0"/>
              <a:buChar char="•"/>
            </a:pPr>
            <a:r>
              <a:rPr lang="en-US" dirty="0"/>
              <a:t>A live feed of the test site during hot fire tests displayed through </a:t>
            </a:r>
            <a:r>
              <a:rPr lang="en-US" dirty="0" smtClean="0"/>
              <a:t>a TV </a:t>
            </a:r>
            <a:r>
              <a:rPr lang="en-US" dirty="0"/>
              <a:t>in bunker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self sustaining bunker powered by renewable energy </a:t>
            </a:r>
            <a:r>
              <a:rPr lang="en-US" dirty="0" smtClean="0"/>
              <a:t>with battery storage</a:t>
            </a:r>
            <a:endParaRPr lang="en-US" dirty="0"/>
          </a:p>
        </p:txBody>
      </p:sp>
      <p:pic>
        <p:nvPicPr>
          <p:cNvPr id="2050" name="Picture 2" descr="Image result for mobile mission 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143" y="989607"/>
            <a:ext cx="6001204" cy="39876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6546" y="3788229"/>
            <a:ext cx="4844711" cy="646331"/>
          </a:xfrm>
          <a:prstGeom prst="rect">
            <a:avLst/>
          </a:prstGeom>
          <a:noFill/>
        </p:spPr>
        <p:txBody>
          <a:bodyPr wrap="square" rtlCol="0">
            <a:spAutoFit/>
          </a:bodyPr>
          <a:lstStyle/>
          <a:p>
            <a:r>
              <a:rPr lang="en-US" dirty="0" smtClean="0"/>
              <a:t>Note: Will have the support of amazing EE’s ME’s and CS when needed.</a:t>
            </a:r>
            <a:endParaRPr lang="en-US" dirty="0"/>
          </a:p>
        </p:txBody>
      </p:sp>
    </p:spTree>
    <p:extLst>
      <p:ext uri="{BB962C8B-B14F-4D97-AF65-F5344CB8AC3E}">
        <p14:creationId xmlns:p14="http://schemas.microsoft.com/office/powerpoint/2010/main" val="1007772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292" y="-85431"/>
            <a:ext cx="8447086" cy="1155006"/>
          </a:xfrm>
        </p:spPr>
        <p:txBody>
          <a:bodyPr/>
          <a:lstStyle/>
          <a:p>
            <a:r>
              <a:rPr lang="en-US" b="1" cap="none" dirty="0" smtClean="0">
                <a:ln w="9525">
                  <a:solidFill>
                    <a:schemeClr val="bg1"/>
                  </a:solidFill>
                  <a:prstDash val="solid"/>
                </a:ln>
                <a:effectLst>
                  <a:outerShdw blurRad="12700" dist="38100" dir="2700000" algn="tl" rotWithShape="0">
                    <a:schemeClr val="bg1">
                      <a:lumMod val="50000"/>
                    </a:schemeClr>
                  </a:outerShdw>
                </a:effectLst>
                <a:latin typeface="+mn-lt"/>
              </a:rPr>
              <a:t>SpaceVision</a:t>
            </a:r>
            <a:endParaRPr lang="en-US" b="1" cap="none" dirty="0">
              <a:ln w="9525">
                <a:solidFill>
                  <a:schemeClr val="bg1"/>
                </a:solidFill>
                <a:prstDash val="solid"/>
              </a:ln>
              <a:effectLst>
                <a:outerShdw blurRad="12700" dist="38100" dir="2700000" algn="tl" rotWithShape="0">
                  <a:schemeClr val="bg1">
                    <a:lumMod val="50000"/>
                  </a:schemeClr>
                </a:outerShdw>
              </a:effectLst>
              <a:latin typeface="+mn-lt"/>
            </a:endParaRPr>
          </a:p>
        </p:txBody>
      </p:sp>
      <p:sp>
        <p:nvSpPr>
          <p:cNvPr id="3" name="Content Placeholder 2"/>
          <p:cNvSpPr>
            <a:spLocks noGrp="1"/>
          </p:cNvSpPr>
          <p:nvPr>
            <p:ph idx="1"/>
          </p:nvPr>
        </p:nvSpPr>
        <p:spPr>
          <a:xfrm>
            <a:off x="641838" y="998701"/>
            <a:ext cx="10515600" cy="1641965"/>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SEDS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USA hosts a national conference every year called ‘SpaceVision’ where many of the various SEDS chapters congregate to network and listen to speakers. This year, it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will be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on November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2019 </a:t>
            </a:r>
            <a:r>
              <a:rPr lang="en-US" b="1" dirty="0">
                <a:ln w="9525">
                  <a:solidFill>
                    <a:schemeClr val="bg1"/>
                  </a:solidFill>
                  <a:prstDash val="solid"/>
                </a:ln>
                <a:effectLst>
                  <a:outerShdw blurRad="12700" dist="38100" dir="2700000" algn="tl" rotWithShape="0">
                    <a:schemeClr val="bg1">
                      <a:lumMod val="50000"/>
                    </a:schemeClr>
                  </a:outerShdw>
                </a:effectLst>
                <a:latin typeface="Average"/>
              </a:rPr>
              <a:t>in Arizona State </a:t>
            </a: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rPr>
              <a:t>University. We brought 16 of our members to take part in the 2018 SpaceVision located in San Diego California. </a:t>
            </a:r>
            <a:endParaRPr lang="en-US"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327" y="2644857"/>
            <a:ext cx="3582317" cy="26867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38" y="2644857"/>
            <a:ext cx="3582317" cy="2686738"/>
          </a:xfrm>
          <a:prstGeom prst="rect">
            <a:avLst/>
          </a:prstGeom>
        </p:spPr>
      </p:pic>
      <p:pic>
        <p:nvPicPr>
          <p:cNvPr id="1026" name="Picture 2" descr="https://lh4.googleusercontent.com/eS_gc0abKPn9CpGc5QcyqWV-ZPBNbsYkPZUTR9IsIpSTe7AdVZva26pVT91goznIHrc6TQ82uNc8v-oCwYJLgNpEGOPN2duQCvpl3PEljdEOLwfaWdI340FCGN-zh4ieTykXxMUVs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6816" y="2644857"/>
            <a:ext cx="3585534" cy="26891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224491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 y="5853722"/>
            <a:ext cx="12192001" cy="1004277"/>
            <a:chOff x="0" y="2667000"/>
            <a:chExt cx="12192001" cy="1524000"/>
          </a:xfrm>
        </p:grpSpPr>
        <p:pic>
          <p:nvPicPr>
            <p:cNvPr id="20"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2"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7" name="Title 6"/>
          <p:cNvSpPr>
            <a:spLocks noGrp="1"/>
          </p:cNvSpPr>
          <p:nvPr>
            <p:ph type="title"/>
          </p:nvPr>
        </p:nvSpPr>
        <p:spPr/>
        <p:txBody>
          <a:bodyPr/>
          <a:lstStyle/>
          <a:p>
            <a:r>
              <a:rPr lang="en-US" dirty="0" smtClean="0"/>
              <a:t>Careers for Civils in Commercial Space</a:t>
            </a:r>
            <a:endParaRPr lang="en-US" dirty="0"/>
          </a:p>
        </p:txBody>
      </p:sp>
      <p:sp>
        <p:nvSpPr>
          <p:cNvPr id="8" name="AutoShape 2" descr="Image result for rocket lab launch pad"/>
          <p:cNvSpPr>
            <a:spLocks noChangeAspect="1" noChangeArrowheads="1"/>
          </p:cNvSpPr>
          <p:nvPr/>
        </p:nvSpPr>
        <p:spPr bwMode="auto">
          <a:xfrm>
            <a:off x="155574" y="-144463"/>
            <a:ext cx="3719739" cy="371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mage result for rocket lab launch pa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4844" y="1947929"/>
            <a:ext cx="5425592" cy="30268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pacex launch p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543" y="1947929"/>
            <a:ext cx="4349805" cy="30211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412902" y="5132386"/>
            <a:ext cx="2627086" cy="369332"/>
          </a:xfrm>
          <a:prstGeom prst="rect">
            <a:avLst/>
          </a:prstGeom>
          <a:noFill/>
        </p:spPr>
        <p:txBody>
          <a:bodyPr wrap="square" rtlCol="0">
            <a:spAutoFit/>
          </a:bodyPr>
          <a:lstStyle/>
          <a:p>
            <a:r>
              <a:rPr lang="en-US" dirty="0" smtClean="0"/>
              <a:t>SpaceX Cape Canaveral</a:t>
            </a:r>
            <a:endParaRPr lang="en-US" dirty="0"/>
          </a:p>
        </p:txBody>
      </p:sp>
      <p:sp>
        <p:nvSpPr>
          <p:cNvPr id="17" name="TextBox 16"/>
          <p:cNvSpPr txBox="1"/>
          <p:nvPr/>
        </p:nvSpPr>
        <p:spPr>
          <a:xfrm>
            <a:off x="7495517" y="5123722"/>
            <a:ext cx="2884246" cy="369332"/>
          </a:xfrm>
          <a:prstGeom prst="rect">
            <a:avLst/>
          </a:prstGeom>
          <a:noFill/>
        </p:spPr>
        <p:txBody>
          <a:bodyPr wrap="square" rtlCol="0">
            <a:spAutoFit/>
          </a:bodyPr>
          <a:lstStyle/>
          <a:p>
            <a:r>
              <a:rPr lang="en-US" dirty="0" smtClean="0"/>
              <a:t>Rocket Lab New Zealand</a:t>
            </a:r>
            <a:endParaRPr lang="en-US" dirty="0"/>
          </a:p>
        </p:txBody>
      </p:sp>
    </p:spTree>
    <p:extLst>
      <p:ext uri="{BB962C8B-B14F-4D97-AF65-F5344CB8AC3E}">
        <p14:creationId xmlns:p14="http://schemas.microsoft.com/office/powerpoint/2010/main" val="1514357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16307"/>
            <a:ext cx="10131425" cy="1456267"/>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rPr>
              <a:t>Future Obstacles/ Challenges </a:t>
            </a:r>
          </a:p>
        </p:txBody>
      </p:sp>
      <p:sp>
        <p:nvSpPr>
          <p:cNvPr id="3" name="Content Placeholder 2"/>
          <p:cNvSpPr>
            <a:spLocks noGrp="1"/>
          </p:cNvSpPr>
          <p:nvPr>
            <p:ph idx="1"/>
          </p:nvPr>
        </p:nvSpPr>
        <p:spPr>
          <a:xfrm>
            <a:off x="685799" y="2431069"/>
            <a:ext cx="10131425" cy="2169959"/>
          </a:xfrm>
        </p:spPr>
        <p:txBody>
          <a:bodyPr/>
          <a:lstStyle/>
          <a:p>
            <a:pPr marL="457200" lvl="0" defTabSz="914400">
              <a:lnSpc>
                <a:spcPct val="115000"/>
              </a:lnSpc>
              <a:spcBef>
                <a:spcPts val="0"/>
              </a:spcBef>
              <a:buClr>
                <a:srgbClr val="FFFFFF"/>
              </a:buClr>
              <a:buSzPts val="1800"/>
              <a:buFont typeface="Average"/>
              <a:buChar char="●"/>
            </a:pPr>
            <a:r>
              <a:rPr lang="en-US" sz="24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Completion of our hybrid rocket engine</a:t>
            </a:r>
          </a:p>
          <a:p>
            <a:pPr marL="457200" lvl="0" defTabSz="914400">
              <a:lnSpc>
                <a:spcPct val="115000"/>
              </a:lnSpc>
              <a:spcBef>
                <a:spcPts val="0"/>
              </a:spcBef>
              <a:buClr>
                <a:srgbClr val="FFFFFF"/>
              </a:buClr>
              <a:buSzPts val="1800"/>
              <a:buFont typeface="Average"/>
              <a:buChar char="●"/>
            </a:pPr>
            <a:r>
              <a:rPr lang="en-US" sz="24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Complete integration of all electronic / avionic parts into a rocket</a:t>
            </a:r>
          </a:p>
          <a:p>
            <a:pPr marL="457200" lvl="0" defTabSz="914400">
              <a:lnSpc>
                <a:spcPct val="115000"/>
              </a:lnSpc>
              <a:spcBef>
                <a:spcPts val="0"/>
              </a:spcBef>
              <a:buClr>
                <a:srgbClr val="FFFFFF"/>
              </a:buClr>
              <a:buSzPts val="1800"/>
              <a:buFont typeface="Average"/>
              <a:buChar char="●"/>
            </a:pPr>
            <a:r>
              <a:rPr lang="en-US" sz="2400" b="1" kern="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rPr>
              <a:t>Gimbal System / Thrust vectoring</a:t>
            </a:r>
            <a:endParaRPr lang="en-US" sz="2400" b="1" kern="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verage"/>
              <a:sym typeface="Average"/>
            </a:endParaRPr>
          </a:p>
          <a:p>
            <a:pPr marL="457200" lvl="0" defTabSz="914400">
              <a:lnSpc>
                <a:spcPct val="115000"/>
              </a:lnSpc>
              <a:spcBef>
                <a:spcPts val="0"/>
              </a:spcBef>
              <a:buClr>
                <a:srgbClr val="FFFFFF"/>
              </a:buClr>
              <a:buSzPts val="1800"/>
              <a:buFont typeface="Average"/>
              <a:buChar char="●"/>
            </a:pPr>
            <a:r>
              <a:rPr lang="en-US" sz="2400" b="1" kern="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Average"/>
                <a:sym typeface="Average"/>
              </a:rPr>
              <a:t>Safety</a:t>
            </a:r>
            <a:r>
              <a:rPr lang="en-US" sz="2400" b="1" kern="0" dirty="0" smtClean="0">
                <a:ln w="9525">
                  <a:solidFill>
                    <a:schemeClr val="bg1"/>
                  </a:solidFill>
                  <a:prstDash val="solid"/>
                </a:ln>
                <a:solidFill>
                  <a:srgbClr val="FF0000"/>
                </a:solidFill>
                <a:effectLst>
                  <a:outerShdw blurRad="12700" dist="38100" dir="2700000" algn="tl" rotWithShape="0">
                    <a:schemeClr val="bg1">
                      <a:lumMod val="50000"/>
                    </a:schemeClr>
                  </a:outerShdw>
                </a:effectLst>
                <a:latin typeface="Average"/>
                <a:sym typeface="Average"/>
              </a:rPr>
              <a:t>!</a:t>
            </a:r>
            <a:endParaRPr lang="en-US" sz="2400" b="1" kern="0" dirty="0">
              <a:ln w="9525">
                <a:solidFill>
                  <a:schemeClr val="bg1"/>
                </a:solidFill>
                <a:prstDash val="solid"/>
              </a:ln>
              <a:solidFill>
                <a:srgbClr val="FF0000"/>
              </a:solidFill>
              <a:effectLst>
                <a:outerShdw blurRad="12700" dist="38100" dir="2700000" algn="tl" rotWithShape="0">
                  <a:schemeClr val="bg1">
                    <a:lumMod val="50000"/>
                  </a:schemeClr>
                </a:outerShdw>
              </a:effectLst>
              <a:latin typeface="Average"/>
              <a:sym typeface="Average"/>
            </a:endParaRPr>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406148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6672" y="1856556"/>
            <a:ext cx="3846758" cy="1400530"/>
          </a:xfrm>
        </p:spPr>
        <p:txBody>
          <a:bodyPr>
            <a:noAutofit/>
          </a:bodyPr>
          <a:lstStyle/>
          <a:p>
            <a:r>
              <a:rPr lang="en-US" sz="5400" b="1" cap="none" dirty="0" smtClean="0">
                <a:ln w="9525">
                  <a:solidFill>
                    <a:schemeClr val="bg1"/>
                  </a:solidFill>
                  <a:prstDash val="solid"/>
                </a:ln>
                <a:effectLst>
                  <a:outerShdw blurRad="12700" dist="38100" dir="2700000" algn="tl" rotWithShape="0">
                    <a:schemeClr val="bg1">
                      <a:lumMod val="50000"/>
                    </a:schemeClr>
                  </a:outerShdw>
                </a:effectLst>
              </a:rPr>
              <a:t>Questions?</a:t>
            </a:r>
            <a:endParaRPr lang="en-US" sz="5400" b="1" cap="none" dirty="0">
              <a:ln w="9525">
                <a:solidFill>
                  <a:schemeClr val="bg1"/>
                </a:solidFill>
                <a:prstDash val="solid"/>
              </a:ln>
              <a:effectLst>
                <a:outerShdw blurRad="12700" dist="38100" dir="2700000" algn="tl" rotWithShape="0">
                  <a:schemeClr val="bg1">
                    <a:lumMod val="50000"/>
                  </a:schemeClr>
                </a:outerShdw>
              </a:effectLst>
            </a:endParaRPr>
          </a:p>
        </p:txBody>
      </p:sp>
      <p:grpSp>
        <p:nvGrpSpPr>
          <p:cNvPr id="7" name="Group 6"/>
          <p:cNvGrpSpPr/>
          <p:nvPr/>
        </p:nvGrpSpPr>
        <p:grpSpPr>
          <a:xfrm>
            <a:off x="-1" y="5853722"/>
            <a:ext cx="12192001" cy="1004277"/>
            <a:chOff x="0" y="2667000"/>
            <a:chExt cx="12192001" cy="1524000"/>
          </a:xfrm>
        </p:grpSpPr>
        <p:pic>
          <p:nvPicPr>
            <p:cNvPr id="8"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0"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1485464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19092" y="2839627"/>
            <a:ext cx="6559062"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Name</a:t>
            </a:r>
          </a:p>
          <a:p>
            <a:pPr marL="285750" indent="-285750">
              <a:lnSpc>
                <a:spcPct val="150000"/>
              </a:lnSpc>
              <a:buFont typeface="Arial" panose="020B0604020202020204" pitchFamily="34" charset="0"/>
              <a:buChar char="•"/>
            </a:pPr>
            <a:r>
              <a:rPr lang="en-US" sz="2000" b="1" dirty="0" smtClean="0">
                <a:ln w="9525">
                  <a:solidFill>
                    <a:schemeClr val="bg1"/>
                  </a:solidFill>
                  <a:prstDash val="solid"/>
                </a:ln>
                <a:effectLst>
                  <a:outerShdw blurRad="12700" dist="38100" dir="2700000" algn="tl" rotWithShape="0">
                    <a:schemeClr val="bg1">
                      <a:lumMod val="50000"/>
                    </a:schemeClr>
                  </a:outerShdw>
                </a:effectLst>
                <a:latin typeface="Average"/>
              </a:rPr>
              <a:t>Why are you interested in joining SEDS?</a:t>
            </a:r>
          </a:p>
        </p:txBody>
      </p:sp>
      <p:sp>
        <p:nvSpPr>
          <p:cNvPr id="12" name="TextBox 11"/>
          <p:cNvSpPr txBox="1"/>
          <p:nvPr/>
        </p:nvSpPr>
        <p:spPr>
          <a:xfrm>
            <a:off x="288466" y="1580805"/>
            <a:ext cx="8303994" cy="1200329"/>
          </a:xfrm>
          <a:prstGeom prst="rect">
            <a:avLst/>
          </a:prstGeom>
          <a:noFill/>
        </p:spPr>
        <p:txBody>
          <a:bodyPr wrap="square" rtlCol="0">
            <a:spAutoFit/>
          </a:bodyPr>
          <a:lstStyle/>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Stop by Kings S172</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Or</a:t>
            </a:r>
          </a:p>
          <a:p>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E-mail </a:t>
            </a:r>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Charlie Nitschelm </a:t>
            </a:r>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at </a:t>
            </a:r>
            <a:r>
              <a:rPr lang="en-US" sz="2400" b="1" dirty="0" smtClean="0">
                <a:ln w="9525">
                  <a:solidFill>
                    <a:schemeClr val="bg1"/>
                  </a:solidFill>
                  <a:prstDash val="solid"/>
                </a:ln>
                <a:effectLst>
                  <a:outerShdw blurRad="12700" dist="38100" dir="2700000" algn="tl" rotWithShape="0">
                    <a:schemeClr val="bg1">
                      <a:lumMod val="50000"/>
                    </a:schemeClr>
                  </a:outerShdw>
                </a:effectLst>
                <a:latin typeface="Average"/>
              </a:rPr>
              <a:t>cjn1012@wildcats.unh.edu</a:t>
            </a:r>
            <a:endParaRPr lang="en-US" sz="2400" b="1" dirty="0">
              <a:ln w="9525">
                <a:solidFill>
                  <a:schemeClr val="bg1"/>
                </a:solidFill>
                <a:prstDash val="solid"/>
              </a:ln>
              <a:effectLst>
                <a:outerShdw blurRad="12700" dist="38100" dir="2700000" algn="tl" rotWithShape="0">
                  <a:schemeClr val="bg1">
                    <a:lumMod val="50000"/>
                  </a:schemeClr>
                </a:outerShdw>
              </a:effectLst>
              <a:latin typeface="Average"/>
            </a:endParaRPr>
          </a:p>
        </p:txBody>
      </p:sp>
      <p:sp>
        <p:nvSpPr>
          <p:cNvPr id="13" name="TextBox 12"/>
          <p:cNvSpPr txBox="1"/>
          <p:nvPr/>
        </p:nvSpPr>
        <p:spPr>
          <a:xfrm>
            <a:off x="419092" y="729502"/>
            <a:ext cx="9618785" cy="646331"/>
          </a:xfrm>
          <a:prstGeom prst="rect">
            <a:avLst/>
          </a:prstGeom>
          <a:noFill/>
        </p:spPr>
        <p:txBody>
          <a:bodyPr wrap="square" rtlCol="0">
            <a:spAutoFit/>
          </a:bodyPr>
          <a:lstStyle/>
          <a:p>
            <a:r>
              <a:rPr lang="en-US" sz="3600" b="1" dirty="0" smtClean="0">
                <a:ln w="9525">
                  <a:solidFill>
                    <a:schemeClr val="bg1"/>
                  </a:solidFill>
                  <a:prstDash val="solid"/>
                </a:ln>
                <a:effectLst>
                  <a:outerShdw blurRad="12700" dist="38100" dir="2700000" algn="tl" rotWithShape="0">
                    <a:schemeClr val="bg1">
                      <a:lumMod val="50000"/>
                    </a:schemeClr>
                  </a:outerShdw>
                </a:effectLst>
              </a:rPr>
              <a:t>Interested SEDS as your senior project?</a:t>
            </a:r>
            <a:endParaRPr lang="en-US" sz="36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8232" y="1570873"/>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pSp>
        <p:nvGrpSpPr>
          <p:cNvPr id="18" name="Group 17"/>
          <p:cNvGrpSpPr/>
          <p:nvPr/>
        </p:nvGrpSpPr>
        <p:grpSpPr>
          <a:xfrm>
            <a:off x="-1" y="5853722"/>
            <a:ext cx="12192001" cy="1004277"/>
            <a:chOff x="0" y="2667000"/>
            <a:chExt cx="12192001" cy="1524000"/>
          </a:xfrm>
        </p:grpSpPr>
        <p:pic>
          <p:nvPicPr>
            <p:cNvPr id="19"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21"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2" name="TextBox 1"/>
          <p:cNvSpPr txBox="1"/>
          <p:nvPr/>
        </p:nvSpPr>
        <p:spPr>
          <a:xfrm>
            <a:off x="419093" y="4419600"/>
            <a:ext cx="3467108" cy="369332"/>
          </a:xfrm>
          <a:prstGeom prst="rect">
            <a:avLst/>
          </a:prstGeom>
          <a:noFill/>
        </p:spPr>
        <p:txBody>
          <a:bodyPr wrap="square" rtlCol="0">
            <a:spAutoFit/>
          </a:bodyPr>
          <a:lstStyle/>
          <a:p>
            <a:r>
              <a:rPr lang="en-US" dirty="0" smtClean="0"/>
              <a:t>Contact ASAP – already started</a:t>
            </a:r>
            <a:endParaRPr lang="en-US" dirty="0"/>
          </a:p>
        </p:txBody>
      </p:sp>
    </p:spTree>
    <p:extLst>
      <p:ext uri="{BB962C8B-B14F-4D97-AF65-F5344CB8AC3E}">
        <p14:creationId xmlns:p14="http://schemas.microsoft.com/office/powerpoint/2010/main" val="272639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CEPS Engineering Organization</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r>
              <a:rPr lang="en-US" sz="2400" b="1" cap="none" dirty="0" smtClean="0">
                <a:ln w="9525">
                  <a:solidFill>
                    <a:schemeClr val="bg1"/>
                  </a:solidFill>
                  <a:prstDash val="solid"/>
                </a:ln>
                <a:effectLst>
                  <a:outerShdw blurRad="12700" dist="38100" dir="2700000" algn="tl" rotWithShape="0">
                    <a:schemeClr val="bg1">
                      <a:lumMod val="50000"/>
                    </a:schemeClr>
                  </a:outerShdw>
                </a:effectLst>
              </a:rPr>
              <a:t>High Power Rocketry</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86" y="-158658"/>
            <a:ext cx="10515600" cy="1325563"/>
          </a:xfrm>
        </p:spPr>
        <p:txBody>
          <a:bodyPr/>
          <a:lstStyle/>
          <a:p>
            <a:r>
              <a:rPr lang="en-US" b="1" cap="none" dirty="0">
                <a:ln w="9525">
                  <a:solidFill>
                    <a:schemeClr val="bg1"/>
                  </a:solidFill>
                  <a:prstDash val="solid"/>
                </a:ln>
                <a:effectLst>
                  <a:outerShdw blurRad="12700" dist="38100" dir="2700000" algn="tl" rotWithShape="0">
                    <a:schemeClr val="bg1">
                      <a:lumMod val="50000"/>
                    </a:schemeClr>
                  </a:outerShdw>
                </a:effectLst>
                <a:latin typeface="+mn-lt"/>
              </a:rPr>
              <a:t>What is UNH SEDS?</a:t>
            </a:r>
          </a:p>
        </p:txBody>
      </p:sp>
      <p:sp>
        <p:nvSpPr>
          <p:cNvPr id="3" name="Content Placeholder 2"/>
          <p:cNvSpPr>
            <a:spLocks noGrp="1"/>
          </p:cNvSpPr>
          <p:nvPr>
            <p:ph idx="1"/>
          </p:nvPr>
        </p:nvSpPr>
        <p:spPr>
          <a:xfrm>
            <a:off x="212725" y="847909"/>
            <a:ext cx="10515600" cy="2871238"/>
          </a:xfrm>
        </p:spPr>
        <p:txBody>
          <a:bodyPr>
            <a:normAutofit/>
          </a:bodyPr>
          <a:lstStyle/>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UNH SEDS (Students for the Exploration and Development of Space)</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Rocketry Organization</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Founded 2017</a:t>
            </a:r>
          </a:p>
          <a:p>
            <a:pPr>
              <a:buFont typeface="Arial" panose="020B0604020202020204" pitchFamily="34" charset="0"/>
              <a:buChar char="•"/>
            </a:pPr>
            <a:r>
              <a:rPr lang="en-US" b="1" dirty="0" smtClean="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rPr>
              <a:t>Competing in Spaceport America Cup 2020 in New Mexico</a:t>
            </a:r>
            <a:endParaRPr lang="en-US" b="1" dirty="0">
              <a:ln w="9525">
                <a:solidFill>
                  <a:schemeClr val="bg1"/>
                </a:solidFill>
                <a:prstDash val="solid"/>
              </a:ln>
              <a:effectLst>
                <a:outerShdw blurRad="12700" dist="38100" dir="2700000" algn="tl" rotWithShape="0">
                  <a:schemeClr val="bg1">
                    <a:lumMod val="50000"/>
                  </a:schemeClr>
                </a:outerShdw>
              </a:effectLst>
              <a:latin typeface="Average"/>
              <a:cs typeface="Times New Roman" panose="02020603050405020304" pitchFamily="18" charset="0"/>
            </a:endParaRP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506" y="2878148"/>
            <a:ext cx="4126703" cy="2751135"/>
          </a:xfrm>
          <a:prstGeom prst="rect">
            <a:avLst/>
          </a:prstGeom>
        </p:spPr>
      </p:pic>
      <p:pic>
        <p:nvPicPr>
          <p:cNvPr id="1028" name="Picture 4" descr="https://lh3.googleusercontent.com/joNQFibkio_oHP66F1A805qDvXJbKQU4Y4slQvwZffxXj2PGSz4ICc6mXk3ROc9tki4FMC7H3lBlNpC9E5R4poX9PsTnYT4TTfFo8yUqVCrIhgm6ASMWfoJ413czfO8MMMR4gJQsnv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075" y="2878148"/>
            <a:ext cx="3651250" cy="273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543" y="0"/>
            <a:ext cx="10131425" cy="1456267"/>
          </a:xfrm>
        </p:spPr>
        <p:txBody>
          <a:bodyPr/>
          <a:lstStyle/>
          <a:p>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Overview </a:t>
            </a:r>
          </a:p>
        </p:txBody>
      </p:sp>
      <p:sp>
        <p:nvSpPr>
          <p:cNvPr id="3" name="Content Placeholder 2"/>
          <p:cNvSpPr>
            <a:spLocks noGrp="1"/>
          </p:cNvSpPr>
          <p:nvPr>
            <p:ph idx="1"/>
          </p:nvPr>
        </p:nvSpPr>
        <p:spPr>
          <a:xfrm>
            <a:off x="921543" y="1151794"/>
            <a:ext cx="8613226" cy="3550354"/>
          </a:xfrm>
        </p:spPr>
        <p:txBody>
          <a:bodyPr>
            <a:normAutofit lnSpcReduction="10000"/>
          </a:bodyPr>
          <a:lstStyle/>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Students for the Exploration and Development of Space (SEDS)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Third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year organization</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Design and test a hybrid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rocket </a:t>
            </a:r>
            <a:endPar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endParaRP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Applying rocket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mechanics from last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two years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knowledge</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Research gimbal control of rocket engines</a:t>
            </a:r>
            <a:endPar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endParaRP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Spaceport America Cup - June 2020 in Las Cruces, New Mexico</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10,000 </a:t>
            </a:r>
            <a:r>
              <a:rPr lang="en-US"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ft. </a:t>
            </a: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altitude student researched and developed hybrid class</a:t>
            </a:r>
          </a:p>
          <a:p>
            <a:pPr marL="882650" lvl="1" indent="-285750" defTabSz="914400">
              <a:lnSpc>
                <a:spcPct val="115000"/>
              </a:lnSpc>
              <a:spcBef>
                <a:spcPts val="0"/>
              </a:spcBef>
              <a:buClr>
                <a:srgbClr val="FFFFFF"/>
              </a:buClr>
              <a:buSzPts val="1400"/>
              <a:buFont typeface="Arial" panose="020B0604020202020204" pitchFamily="34" charset="0"/>
              <a:buChar char="•"/>
            </a:pPr>
            <a:r>
              <a:rPr lang="en-US"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Target apogee 10,000 feet </a:t>
            </a:r>
          </a:p>
          <a:p>
            <a:pPr marL="436950" indent="-285750" defTabSz="914400">
              <a:lnSpc>
                <a:spcPct val="115000"/>
              </a:lnSpc>
              <a:spcBef>
                <a:spcPts val="0"/>
              </a:spcBef>
              <a:buClr>
                <a:srgbClr val="FFFFFF"/>
              </a:buClr>
              <a:buSzPts val="1800"/>
              <a:buFont typeface="Arial" panose="020B0604020202020204" pitchFamily="34" charset="0"/>
              <a:buChar char="•"/>
            </a:pP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Build, test</a:t>
            </a:r>
            <a:r>
              <a:rPr lang="en-US" sz="1800" b="1" kern="0" dirty="0">
                <a:ln w="9525">
                  <a:solidFill>
                    <a:schemeClr val="bg1"/>
                  </a:solidFill>
                  <a:prstDash val="solid"/>
                </a:ln>
                <a:effectLst>
                  <a:outerShdw blurRad="12700" dist="38100" dir="2700000" algn="tl" rotWithShape="0">
                    <a:schemeClr val="bg1">
                      <a:lumMod val="50000"/>
                    </a:schemeClr>
                  </a:outerShdw>
                </a:effectLst>
                <a:latin typeface="Average"/>
                <a:sym typeface="Average"/>
              </a:rPr>
              <a:t>, analyze, </a:t>
            </a:r>
            <a:r>
              <a:rPr lang="en-US" sz="1800" b="1" kern="0" dirty="0" smtClean="0">
                <a:ln w="9525">
                  <a:solidFill>
                    <a:schemeClr val="bg1"/>
                  </a:solidFill>
                  <a:prstDash val="solid"/>
                </a:ln>
                <a:effectLst>
                  <a:outerShdw blurRad="12700" dist="38100" dir="2700000" algn="tl" rotWithShape="0">
                    <a:schemeClr val="bg1">
                      <a:lumMod val="50000"/>
                    </a:schemeClr>
                  </a:outerShdw>
                </a:effectLst>
                <a:latin typeface="Average"/>
                <a:sym typeface="Average"/>
              </a:rPr>
              <a:t>optimize</a:t>
            </a:r>
          </a:p>
          <a:p>
            <a:pPr marL="36900" indent="0">
              <a:buNone/>
            </a:pPr>
            <a:endParaRPr lang="en-US" dirty="0"/>
          </a:p>
        </p:txBody>
      </p:sp>
      <p:grpSp>
        <p:nvGrpSpPr>
          <p:cNvPr id="10" name="Group 9"/>
          <p:cNvGrpSpPr/>
          <p:nvPr/>
        </p:nvGrpSpPr>
        <p:grpSpPr>
          <a:xfrm>
            <a:off x="-1" y="5853722"/>
            <a:ext cx="12192001" cy="1004277"/>
            <a:chOff x="0" y="2667000"/>
            <a:chExt cx="12192001" cy="1524000"/>
          </a:xfrm>
        </p:grpSpPr>
        <p:pic>
          <p:nvPicPr>
            <p:cNvPr id="11"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3"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4" name="Picture 13" descr="C:\Users\User\Desktop\UNHSEDS\Business\Organization\OutsideBoard\Companies\NasaLogo.jpg"/>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6631" y="4440200"/>
            <a:ext cx="1809750" cy="1130997"/>
          </a:xfrm>
          <a:prstGeom prst="rect">
            <a:avLst/>
          </a:prstGeom>
          <a:noFill/>
          <a:ln>
            <a:noFill/>
          </a:ln>
        </p:spPr>
      </p:pic>
      <p:pic>
        <p:nvPicPr>
          <p:cNvPr id="15" name="Picture 14" descr="C:\Users\User\Desktop\UNHSEDS\Business\Organization\OutsideBoard\Companies\OrbitalATKLogo.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2877" y="4572330"/>
            <a:ext cx="2358465" cy="866736"/>
          </a:xfrm>
          <a:prstGeom prst="rect">
            <a:avLst/>
          </a:prstGeom>
          <a:noFill/>
          <a:ln>
            <a:noFill/>
          </a:ln>
        </p:spPr>
      </p:pic>
      <p:pic>
        <p:nvPicPr>
          <p:cNvPr id="17" name="Picture 16" descr="C:\Users\User\Desktop\UNHSEDS\Business\Organization\OutsideBoard\Companies\BlueOriginLogo.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3208" y="4220379"/>
            <a:ext cx="2091561" cy="1108393"/>
          </a:xfrm>
          <a:prstGeom prst="rect">
            <a:avLst/>
          </a:prstGeom>
          <a:noFill/>
          <a:ln>
            <a:noFill/>
          </a:ln>
        </p:spPr>
      </p:pic>
      <p:pic>
        <p:nvPicPr>
          <p:cNvPr id="18" name="Picture 17" descr="C:\Users\User\Desktop\UNHSEDS\Business\Organization\OutsideBoard\Companies\RocketLabLogo.png"/>
          <p:cNvPicPr/>
          <p:nvPr/>
        </p:nvPicPr>
        <p:blipFill>
          <a:blip r:embed="rId8" cstate="print">
            <a:extLst>
              <a:ext uri="{BEBA8EAE-BF5A-486C-A8C5-ECC9F3942E4B}">
                <a14:imgProps xmlns:a14="http://schemas.microsoft.com/office/drawing/2010/main">
                  <a14:imgLayer r:embed="rId9">
                    <a14:imgEffect>
                      <a14:backgroundRemoval t="9873" b="89809" l="9083" r="90667">
                        <a14:foregroundMark x1="42250" y1="49204" x2="42250" y2="49204"/>
                        <a14:foregroundMark x1="40583" y1="46975" x2="40583" y2="46975"/>
                        <a14:foregroundMark x1="46500" y1="57166" x2="46500" y2="57166"/>
                        <a14:foregroundMark x1="47000" y1="50000" x2="47000" y2="50000"/>
                        <a14:foregroundMark x1="47167" y1="45064" x2="47167" y2="45064"/>
                        <a14:foregroundMark x1="48750" y1="49682" x2="48750" y2="49682"/>
                        <a14:foregroundMark x1="53083" y1="51274" x2="53083" y2="51274"/>
                        <a14:foregroundMark x1="61083" y1="50000" x2="61083" y2="50000"/>
                        <a14:foregroundMark x1="53833" y1="50318" x2="53833" y2="50318"/>
                        <a14:foregroundMark x1="54083" y1="50000" x2="54083" y2="50000"/>
                        <a14:foregroundMark x1="64750" y1="49682" x2="64750" y2="49682"/>
                        <a14:foregroundMark x1="70750" y1="49204" x2="70750" y2="49204"/>
                        <a14:foregroundMark x1="75250" y1="51592" x2="75250" y2="51592"/>
                        <a14:foregroundMark x1="73500" y1="50318" x2="73500" y2="50318"/>
                        <a14:foregroundMark x1="82000" y1="50955" x2="82000" y2="50955"/>
                        <a14:foregroundMark x1="87000" y1="50478" x2="87000" y2="50478"/>
                        <a14:foregroundMark x1="88083" y1="46975" x2="88083" y2="46975"/>
                        <a14:foregroundMark x1="90667" y1="48089" x2="90667" y2="48089"/>
                        <a14:foregroundMark x1="88417" y1="52070" x2="88417" y2="52070"/>
                        <a14:foregroundMark x1="57667" y1="51274" x2="57667" y2="51274"/>
                        <a14:foregroundMark x1="46750" y1="41720" x2="46750" y2="41720"/>
                        <a14:foregroundMark x1="46167" y1="38854" x2="46167" y2="38854"/>
                        <a14:foregroundMark x1="44417" y1="38057" x2="44417" y2="38057"/>
                        <a14:foregroundMark x1="41583" y1="51274" x2="41583" y2="51274"/>
                        <a14:foregroundMark x1="9083" y1="49363" x2="9083" y2="49363"/>
                      </a14:backgroundRemoval>
                    </a14:imgEffect>
                  </a14:imgLayer>
                </a14:imgProps>
              </a:ext>
              <a:ext uri="{28A0092B-C50C-407E-A947-70E740481C1C}">
                <a14:useLocalDpi xmlns:a14="http://schemas.microsoft.com/office/drawing/2010/main" val="0"/>
              </a:ext>
            </a:extLst>
          </a:blip>
          <a:srcRect/>
          <a:stretch>
            <a:fillRect/>
          </a:stretch>
        </p:blipFill>
        <p:spPr bwMode="auto">
          <a:xfrm>
            <a:off x="9771265" y="4374660"/>
            <a:ext cx="2116485" cy="1107654"/>
          </a:xfrm>
          <a:prstGeom prst="rect">
            <a:avLst/>
          </a:prstGeom>
          <a:noFill/>
          <a:ln>
            <a:noFill/>
          </a:ln>
        </p:spPr>
      </p:pic>
      <p:pic>
        <p:nvPicPr>
          <p:cNvPr id="19" name="Picture 18" descr="C:\Users\User\Desktop\UNHSEDS\Business\Organization\OutsideBoard\Companies\Virgin_Orbin_company_logo_2017.png"/>
          <p:cNvPicPr/>
          <p:nvPr/>
        </p:nvPicPr>
        <p:blipFill>
          <a:blip r:embed="rId10">
            <a:extLst>
              <a:ext uri="{BEBA8EAE-BF5A-486C-A8C5-ECC9F3942E4B}">
                <a14:imgProps xmlns:a14="http://schemas.microsoft.com/office/drawing/2010/main">
                  <a14:imgLayer r:embed="rId11">
                    <a14:imgEffect>
                      <a14:backgroundRemoval t="10000" b="90000" l="10000" r="90000">
                        <a14:foregroundMark x1="68308" y1="82353" x2="68308" y2="82353"/>
                        <a14:foregroundMark x1="59077" y1="84967" x2="59077" y2="84967"/>
                        <a14:foregroundMark x1="52923" y1="86275" x2="52923" y2="86275"/>
                        <a14:foregroundMark x1="42154" y1="83987" x2="42154" y2="83987"/>
                        <a14:foregroundMark x1="32000" y1="83987" x2="32000" y2="83987"/>
                        <a14:foregroundMark x1="51692" y1="68301" x2="51692" y2="68301"/>
                        <a14:foregroundMark x1="82769" y1="40523" x2="82769" y2="40523"/>
                        <a14:foregroundMark x1="27692" y1="68627" x2="27692" y2="68627"/>
                      </a14:backgroundRemoval>
                    </a14:imgEffect>
                  </a14:imgLayer>
                </a14:imgProps>
              </a:ext>
              <a:ext uri="{28A0092B-C50C-407E-A947-70E740481C1C}">
                <a14:useLocalDpi xmlns:a14="http://schemas.microsoft.com/office/drawing/2010/main" val="0"/>
              </a:ext>
            </a:extLst>
          </a:blip>
          <a:srcRect/>
          <a:stretch>
            <a:fillRect/>
          </a:stretch>
        </p:blipFill>
        <p:spPr bwMode="auto">
          <a:xfrm>
            <a:off x="10000567" y="2551348"/>
            <a:ext cx="1657879" cy="1560837"/>
          </a:xfrm>
          <a:prstGeom prst="rect">
            <a:avLst/>
          </a:prstGeom>
          <a:noFill/>
          <a:ln>
            <a:noFill/>
          </a:ln>
        </p:spPr>
      </p:pic>
      <p:pic>
        <p:nvPicPr>
          <p:cNvPr id="20" name="Picture 19" descr="C:\Users\User\Desktop\UNHSEDS\Business\Organization\OutsideBoard\Companies\SpaceXLogo.jpg"/>
          <p:cNvPicPr/>
          <p:nvPr/>
        </p:nvPicPr>
        <p:blipFill>
          <a:blip r:embed="rId12" cstate="print">
            <a:extLst>
              <a:ext uri="{BEBA8EAE-BF5A-486C-A8C5-ECC9F3942E4B}">
                <a14:imgProps xmlns:a14="http://schemas.microsoft.com/office/drawing/2010/main">
                  <a14:imgLayer r:embed="rId13">
                    <a14:imgEffect>
                      <a14:backgroundRemoval t="9647" b="89647" l="10000" r="93438">
                        <a14:foregroundMark x1="27969" y1="49412" x2="27969" y2="49412"/>
                        <a14:foregroundMark x1="44844" y1="51529" x2="44844" y2="51529"/>
                        <a14:foregroundMark x1="49844" y1="49647" x2="49844" y2="49647"/>
                        <a14:foregroundMark x1="62187" y1="52235" x2="62187" y2="52235"/>
                        <a14:foregroundMark x1="64844" y1="44941" x2="64844" y2="44941"/>
                        <a14:foregroundMark x1="76406" y1="46588" x2="76406" y2="46588"/>
                        <a14:foregroundMark x1="78281" y1="49176" x2="78281" y2="49176"/>
                        <a14:foregroundMark x1="81406" y1="51765" x2="81406" y2="51765"/>
                        <a14:foregroundMark x1="89375" y1="41412" x2="89375" y2="41412"/>
                        <a14:foregroundMark x1="91094" y1="40941" x2="91094" y2="40941"/>
                        <a14:foregroundMark x1="22344" y1="50118" x2="22344" y2="50118"/>
                        <a14:foregroundMark x1="93438" y1="40235" x2="93438" y2="40235"/>
                      </a14:backgroundRemoval>
                    </a14:imgEffect>
                  </a14:imgLayer>
                </a14:imgProps>
              </a:ext>
              <a:ext uri="{28A0092B-C50C-407E-A947-70E740481C1C}">
                <a14:useLocalDpi xmlns:a14="http://schemas.microsoft.com/office/drawing/2010/main" val="0"/>
              </a:ext>
            </a:extLst>
          </a:blip>
          <a:srcRect/>
          <a:stretch>
            <a:fillRect/>
          </a:stretch>
        </p:blipFill>
        <p:spPr bwMode="auto">
          <a:xfrm>
            <a:off x="9780676" y="891109"/>
            <a:ext cx="2097659" cy="1392791"/>
          </a:xfrm>
          <a:prstGeom prst="rect">
            <a:avLst/>
          </a:prstGeom>
          <a:noFill/>
          <a:ln>
            <a:noFill/>
          </a:ln>
        </p:spPr>
      </p:pic>
      <p:pic>
        <p:nvPicPr>
          <p:cNvPr id="22" name="Picture 21" descr="C:\Users\User\Desktop\UNHSEDS\Business\Organization\OutsideBoard\Companies\LockheedMartinSpace.jpg"/>
          <p:cNvPicPr/>
          <p:nvPr/>
        </p:nvPicPr>
        <p:blipFill>
          <a:blip r:embed="rId14">
            <a:extLst>
              <a:ext uri="{28A0092B-C50C-407E-A947-70E740481C1C}">
                <a14:useLocalDpi xmlns:a14="http://schemas.microsoft.com/office/drawing/2010/main" val="0"/>
              </a:ext>
            </a:extLst>
          </a:blip>
          <a:srcRect/>
          <a:stretch>
            <a:fillRect/>
          </a:stretch>
        </p:blipFill>
        <p:spPr bwMode="auto">
          <a:xfrm>
            <a:off x="5056296" y="4630052"/>
            <a:ext cx="2091433" cy="941145"/>
          </a:xfrm>
          <a:prstGeom prst="rect">
            <a:avLst/>
          </a:prstGeom>
          <a:noFill/>
          <a:ln>
            <a:noFill/>
          </a:ln>
        </p:spPr>
      </p:pic>
    </p:spTree>
    <p:extLst>
      <p:ext uri="{BB962C8B-B14F-4D97-AF65-F5344CB8AC3E}">
        <p14:creationId xmlns:p14="http://schemas.microsoft.com/office/powerpoint/2010/main" val="2783585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8912" y="733343"/>
            <a:ext cx="7197726" cy="2421464"/>
          </a:xfrm>
        </p:spPr>
        <p:txBody>
          <a:bodyPr>
            <a:normAutofit/>
          </a:bodyPr>
          <a:lstStyle/>
          <a:p>
            <a:pPr algn="ctr"/>
            <a:r>
              <a:rPr lang="en-US" sz="6000" b="1" cap="none" dirty="0">
                <a:ln w="9525">
                  <a:solidFill>
                    <a:schemeClr val="bg1"/>
                  </a:solidFill>
                  <a:prstDash val="solid"/>
                </a:ln>
                <a:effectLst>
                  <a:outerShdw blurRad="12700" dist="38100" dir="2700000" algn="tl" rotWithShape="0">
                    <a:schemeClr val="bg1">
                      <a:lumMod val="50000"/>
                    </a:schemeClr>
                  </a:outerShdw>
                </a:effectLst>
              </a:rPr>
              <a:t>Senior Design</a:t>
            </a:r>
          </a:p>
        </p:txBody>
      </p:sp>
      <p:sp>
        <p:nvSpPr>
          <p:cNvPr id="3" name="Subtitle 2"/>
          <p:cNvSpPr>
            <a:spLocks noGrp="1"/>
          </p:cNvSpPr>
          <p:nvPr>
            <p:ph type="subTitle" idx="1"/>
          </p:nvPr>
        </p:nvSpPr>
        <p:spPr>
          <a:xfrm>
            <a:off x="2458912" y="3154807"/>
            <a:ext cx="7197726" cy="1405467"/>
          </a:xfrm>
        </p:spPr>
        <p:txBody>
          <a:bodyPr/>
          <a:lstStyle/>
          <a:p>
            <a:pPr algn="ctr"/>
            <a:r>
              <a:rPr lang="en-US" sz="2400" b="1" cap="none" dirty="0" smtClean="0">
                <a:ln w="9525">
                  <a:solidFill>
                    <a:schemeClr val="bg1"/>
                  </a:solidFill>
                  <a:prstDash val="solid"/>
                </a:ln>
                <a:effectLst>
                  <a:outerShdw blurRad="12700" dist="38100" dir="2700000" algn="tl" rotWithShape="0">
                    <a:schemeClr val="bg1">
                      <a:lumMod val="50000"/>
                    </a:schemeClr>
                  </a:outerShdw>
                </a:effectLst>
              </a:rPr>
              <a:t>Mission Control Rolling Bunker</a:t>
            </a:r>
            <a:endParaRPr lang="en-US" sz="2400" b="1" cap="none" dirty="0">
              <a:ln w="9525">
                <a:solidFill>
                  <a:schemeClr val="bg1"/>
                </a:solidFill>
                <a:prstDash val="solid"/>
              </a:ln>
              <a:effectLst>
                <a:outerShdw blurRad="12700" dist="38100" dir="2700000" algn="tl" rotWithShape="0">
                  <a:schemeClr val="bg1">
                    <a:lumMod val="50000"/>
                  </a:schemeClr>
                </a:outerShdw>
              </a:effectLst>
            </a:endParaRPr>
          </a:p>
          <a:p>
            <a:pPr algn="ctr"/>
            <a:endParaRPr lang="en-US" dirty="0"/>
          </a:p>
        </p:txBody>
      </p:sp>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4172686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vJ64NYke1E"/>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07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0" name="Content Placeholder 7">
            <a:extLst>
              <a:ext uri="{FF2B5EF4-FFF2-40B4-BE49-F238E27FC236}">
                <a16:creationId xmlns:a16="http://schemas.microsoft.com/office/drawing/2014/main" id="{C51E4A50-C7E8-4DFC-B6CD-05B8CC01F3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1" r="11559" b="-3"/>
          <a:stretch/>
        </p:blipFill>
        <p:spPr>
          <a:xfrm rot="5400000">
            <a:off x="1729184" y="52812"/>
            <a:ext cx="3031057" cy="3505827"/>
          </a:xfrm>
          <a:prstGeom prst="rect">
            <a:avLst/>
          </a:prstGeom>
        </p:spPr>
      </p:pic>
      <p:pic>
        <p:nvPicPr>
          <p:cNvPr id="16" name="Content Placeholder 9">
            <a:extLst>
              <a:ext uri="{FF2B5EF4-FFF2-40B4-BE49-F238E27FC236}">
                <a16:creationId xmlns:a16="http://schemas.microsoft.com/office/drawing/2014/main" id="{809F77C0-90D0-4A1E-BE80-C240CA2703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044" y="3731333"/>
            <a:ext cx="4689405" cy="1616075"/>
          </a:xfrm>
          <a:prstGeom prst="rect">
            <a:avLst/>
          </a:prstGeom>
          <a:effectLst>
            <a:outerShdw blurRad="25400" dir="17880000">
              <a:srgbClr val="000000">
                <a:alpha val="46000"/>
              </a:srgbClr>
            </a:outerShdw>
          </a:effectLst>
        </p:spPr>
      </p:pic>
      <p:sp>
        <p:nvSpPr>
          <p:cNvPr id="18" name="Title 1">
            <a:extLst>
              <a:ext uri="{FF2B5EF4-FFF2-40B4-BE49-F238E27FC236}">
                <a16:creationId xmlns:a16="http://schemas.microsoft.com/office/drawing/2014/main" id="{47199D16-9D0B-41FF-ABB3-B8DBAD5E27BE}"/>
              </a:ext>
            </a:extLst>
          </p:cNvPr>
          <p:cNvSpPr txBox="1">
            <a:spLocks/>
          </p:cNvSpPr>
          <p:nvPr/>
        </p:nvSpPr>
        <p:spPr>
          <a:xfrm>
            <a:off x="831576" y="3731947"/>
            <a:ext cx="4826274" cy="161546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What we have to protect us… and the structures for reliable testing procedures</a:t>
            </a:r>
            <a:endParaRPr lang="en-US" sz="3200" dirty="0"/>
          </a:p>
        </p:txBody>
      </p:sp>
      <p:pic>
        <p:nvPicPr>
          <p:cNvPr id="11" name="Content Placeholder 5">
            <a:extLst>
              <a:ext uri="{FF2B5EF4-FFF2-40B4-BE49-F238E27FC236}">
                <a16:creationId xmlns:a16="http://schemas.microsoft.com/office/drawing/2014/main" id="{D986FA38-C5D7-4FD0-8195-EE74963A63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481" r="19219" b="3"/>
          <a:stretch/>
        </p:blipFill>
        <p:spPr>
          <a:xfrm rot="5400000">
            <a:off x="7648199" y="-445651"/>
            <a:ext cx="3030443" cy="4502752"/>
          </a:xfrm>
          <a:prstGeom prst="rect">
            <a:avLst/>
          </a:prstGeom>
        </p:spPr>
      </p:pic>
    </p:spTree>
    <p:extLst>
      <p:ext uri="{BB962C8B-B14F-4D97-AF65-F5344CB8AC3E}">
        <p14:creationId xmlns:p14="http://schemas.microsoft.com/office/powerpoint/2010/main" val="2841367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Picture 1"/>
          <p:cNvPicPr>
            <a:picLocks noChangeAspect="1"/>
          </p:cNvPicPr>
          <p:nvPr/>
        </p:nvPicPr>
        <p:blipFill>
          <a:blip r:embed="rId4"/>
          <a:stretch>
            <a:fillRect/>
          </a:stretch>
        </p:blipFill>
        <p:spPr>
          <a:xfrm>
            <a:off x="6708803" y="1358800"/>
            <a:ext cx="4768822" cy="2786063"/>
          </a:xfrm>
          <a:prstGeom prst="rect">
            <a:avLst/>
          </a:prstGeom>
        </p:spPr>
      </p:pic>
      <p:sp>
        <p:nvSpPr>
          <p:cNvPr id="11" name="TextBox 10">
            <a:extLst>
              <a:ext uri="{FF2B5EF4-FFF2-40B4-BE49-F238E27FC236}">
                <a16:creationId xmlns:a16="http://schemas.microsoft.com/office/drawing/2014/main" id="{41A73901-6988-4A2F-B527-864AB7A32E57}"/>
              </a:ext>
            </a:extLst>
          </p:cNvPr>
          <p:cNvSpPr txBox="1"/>
          <p:nvPr/>
        </p:nvSpPr>
        <p:spPr>
          <a:xfrm>
            <a:off x="687047" y="632067"/>
            <a:ext cx="5235597" cy="584775"/>
          </a:xfrm>
          <a:prstGeom prst="rect">
            <a:avLst/>
          </a:prstGeom>
          <a:noFill/>
        </p:spPr>
        <p:txBody>
          <a:bodyPr wrap="square" rtlCol="0">
            <a:spAutoFit/>
          </a:bodyPr>
          <a:lstStyle/>
          <a:p>
            <a:r>
              <a:rPr lang="en-US" sz="3200" dirty="0"/>
              <a:t>What we need…</a:t>
            </a:r>
          </a:p>
        </p:txBody>
      </p:sp>
      <p:sp>
        <p:nvSpPr>
          <p:cNvPr id="19" name="TextBox 18">
            <a:extLst>
              <a:ext uri="{FF2B5EF4-FFF2-40B4-BE49-F238E27FC236}">
                <a16:creationId xmlns:a16="http://schemas.microsoft.com/office/drawing/2014/main" id="{ADA4A1E0-51C5-410B-AC5E-A0C49A44F1D6}"/>
              </a:ext>
            </a:extLst>
          </p:cNvPr>
          <p:cNvSpPr txBox="1"/>
          <p:nvPr/>
        </p:nvSpPr>
        <p:spPr>
          <a:xfrm>
            <a:off x="687047" y="1358800"/>
            <a:ext cx="523559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bunker that can withstand an impact from a failed </a:t>
            </a:r>
            <a:r>
              <a:rPr lang="en-US" dirty="0" smtClean="0"/>
              <a:t>rocket engine test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bunker with the ability to hold 8-10 people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bunker that can be trailered from the back of a pick up truck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aft section used for mission control</a:t>
            </a:r>
            <a:endParaRPr lang="en-US" dirty="0"/>
          </a:p>
          <a:p>
            <a:r>
              <a:rPr lang="en-US" dirty="0"/>
              <a:t> </a:t>
            </a:r>
          </a:p>
        </p:txBody>
      </p:sp>
    </p:spTree>
    <p:extLst>
      <p:ext uri="{BB962C8B-B14F-4D97-AF65-F5344CB8AC3E}">
        <p14:creationId xmlns:p14="http://schemas.microsoft.com/office/powerpoint/2010/main" val="2531204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5853722"/>
            <a:ext cx="12192001" cy="1004277"/>
            <a:chOff x="0" y="2667000"/>
            <a:chExt cx="12192001" cy="1524000"/>
          </a:xfrm>
        </p:grpSpPr>
        <p:pic>
          <p:nvPicPr>
            <p:cNvPr id="13"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5"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16" name="TextBox 15">
            <a:extLst>
              <a:ext uri="{FF2B5EF4-FFF2-40B4-BE49-F238E27FC236}">
                <a16:creationId xmlns:a16="http://schemas.microsoft.com/office/drawing/2014/main" id="{41A73901-6988-4A2F-B527-864AB7A32E57}"/>
              </a:ext>
            </a:extLst>
          </p:cNvPr>
          <p:cNvSpPr txBox="1"/>
          <p:nvPr/>
        </p:nvSpPr>
        <p:spPr>
          <a:xfrm>
            <a:off x="478865" y="696734"/>
            <a:ext cx="3323878" cy="584775"/>
          </a:xfrm>
          <a:prstGeom prst="rect">
            <a:avLst/>
          </a:prstGeom>
          <a:noFill/>
        </p:spPr>
        <p:txBody>
          <a:bodyPr wrap="square" rtlCol="0">
            <a:spAutoFit/>
          </a:bodyPr>
          <a:lstStyle/>
          <a:p>
            <a:r>
              <a:rPr lang="en-US" sz="3200" dirty="0"/>
              <a:t>What we </a:t>
            </a:r>
            <a:r>
              <a:rPr lang="en-US" sz="3200" i="1" dirty="0"/>
              <a:t>want</a:t>
            </a:r>
            <a:r>
              <a:rPr lang="en-US" sz="3200" dirty="0"/>
              <a:t>…</a:t>
            </a:r>
          </a:p>
        </p:txBody>
      </p:sp>
      <p:pic>
        <p:nvPicPr>
          <p:cNvPr id="1026" name="Picture 2" descr="Image result for mission control center spac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53" y="462689"/>
            <a:ext cx="7248525" cy="483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387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2659</TotalTime>
  <Words>619</Words>
  <Application>Microsoft Office PowerPoint</Application>
  <PresentationFormat>Widescreen</PresentationFormat>
  <Paragraphs>88</Paragraphs>
  <Slides>15</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Average</vt:lpstr>
      <vt:lpstr>Calibri</vt:lpstr>
      <vt:lpstr>Calisto MT</vt:lpstr>
      <vt:lpstr>Times New Roman</vt:lpstr>
      <vt:lpstr>Trebuchet MS</vt:lpstr>
      <vt:lpstr>Wingdings 2</vt:lpstr>
      <vt:lpstr>Slate</vt:lpstr>
      <vt:lpstr>PowerPoint Presentation</vt:lpstr>
      <vt:lpstr>UNH SEDS</vt:lpstr>
      <vt:lpstr>What is UNH SEDS?</vt:lpstr>
      <vt:lpstr>Project Overview </vt:lpstr>
      <vt:lpstr>Senior Design</vt:lpstr>
      <vt:lpstr>PowerPoint Presentation</vt:lpstr>
      <vt:lpstr>PowerPoint Presentation</vt:lpstr>
      <vt:lpstr>PowerPoint Presentation</vt:lpstr>
      <vt:lpstr>PowerPoint Presentation</vt:lpstr>
      <vt:lpstr>PowerPoint Presentation</vt:lpstr>
      <vt:lpstr>SpaceVision</vt:lpstr>
      <vt:lpstr>Careers for Civils in Commercial Space</vt:lpstr>
      <vt:lpstr>Future Obstacles/ Challenges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40</cp:revision>
  <dcterms:created xsi:type="dcterms:W3CDTF">2019-04-03T21:17:49Z</dcterms:created>
  <dcterms:modified xsi:type="dcterms:W3CDTF">2019-09-06T15:35:46Z</dcterms:modified>
</cp:coreProperties>
</file>